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9601200" cx="7315200"/>
  <p:notesSz cx="6858000" cy="9144000"/>
  <p:embeddedFontLst>
    <p:embeddedFont>
      <p:font typeface="Inter SemiBold"/>
      <p:regular r:id="rId13"/>
      <p:bold r:id="rId14"/>
      <p:italic r:id="rId15"/>
      <p:boldItalic r:id="rId16"/>
    </p:embeddedFon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0237804-3CC5-429F-8638-BB11478DDDEA}">
  <a:tblStyle styleId="{80237804-3CC5-429F-8638-BB11478DDD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regular.fntdata"/><Relationship Id="rId12" Type="http://schemas.openxmlformats.org/officeDocument/2006/relationships/slide" Target="slides/slide5.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Halant-regular.fntdata"/><Relationship Id="rId16" Type="http://schemas.openxmlformats.org/officeDocument/2006/relationships/font" Target="fonts/InterSemiBold-boldItalic.fntdata"/><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221ec0749d_0_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221ec0749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229a74e2f7_0_18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229a74e2f7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229a74e2f7_0_25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229a74e2f7_0_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229a74e2f7_0_27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229a74e2f7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graphicFrame>
        <p:nvGraphicFramePr>
          <p:cNvPr id="100" name="Google Shape;100;p25"/>
          <p:cNvGraphicFramePr/>
          <p:nvPr/>
        </p:nvGraphicFramePr>
        <p:xfrm>
          <a:off x="362825" y="1242550"/>
          <a:ext cx="3000000" cy="3000000"/>
        </p:xfrm>
        <a:graphic>
          <a:graphicData uri="http://schemas.openxmlformats.org/drawingml/2006/table">
            <a:tbl>
              <a:tblPr>
                <a:noFill/>
                <a:tableStyleId>{80237804-3CC5-429F-8638-BB11478DDDEA}</a:tableStyleId>
              </a:tblPr>
              <a:tblGrid>
                <a:gridCol w="6633250"/>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William Strachey, </a:t>
                      </a:r>
                      <a:r>
                        <a:rPr i="1" lang="en" sz="1200">
                          <a:latin typeface="Halant"/>
                          <a:ea typeface="Halant"/>
                          <a:cs typeface="Halant"/>
                          <a:sym typeface="Halant"/>
                        </a:rPr>
                        <a:t>For The Colony in Virginea Britannia. Lawes Divine, Morall and Martiall, &amp;c., </a:t>
                      </a:r>
                      <a:r>
                        <a:rPr lang="en" sz="1200">
                          <a:latin typeface="Halant"/>
                          <a:ea typeface="Halant"/>
                          <a:cs typeface="Halant"/>
                          <a:sym typeface="Halant"/>
                        </a:rPr>
                        <a:t>1612.</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These are the earliest extant (surviving) English-language body of laws in the western hemisphere.</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…I [Governor of </a:t>
                      </a:r>
                      <a:r>
                        <a:rPr lang="en" sz="1200">
                          <a:latin typeface="Inter"/>
                          <a:ea typeface="Inter"/>
                          <a:cs typeface="Inter"/>
                          <a:sym typeface="Inter"/>
                        </a:rPr>
                        <a:t>the</a:t>
                      </a:r>
                      <a:r>
                        <a:rPr lang="en" sz="1200">
                          <a:latin typeface="Inter"/>
                          <a:ea typeface="Inter"/>
                          <a:cs typeface="Inter"/>
                          <a:sym typeface="Inter"/>
                        </a:rPr>
                        <a:t> Colony] have found…the necessitie of the present State of the Colonie to require [the publication of these laws] to all persons in the Colonie…</a:t>
                      </a:r>
                      <a:endParaRPr sz="1200">
                        <a:latin typeface="Inter"/>
                        <a:ea typeface="Inter"/>
                        <a:cs typeface="Inter"/>
                        <a:sym typeface="Inter"/>
                      </a:endParaRPr>
                    </a:p>
                    <a:p>
                      <a:pPr indent="0" lvl="0" marL="0" rtl="0" algn="l">
                        <a:lnSpc>
                          <a:spcPct val="115000"/>
                        </a:lnSpc>
                        <a:spcBef>
                          <a:spcPts val="1000"/>
                        </a:spcBef>
                        <a:spcAft>
                          <a:spcPts val="0"/>
                        </a:spcAft>
                        <a:buClr>
                          <a:srgbClr val="000000"/>
                        </a:buClr>
                        <a:buSzPts val="1100"/>
                        <a:buFont typeface="Arial"/>
                        <a:buNone/>
                      </a:pPr>
                      <a:r>
                        <a:rPr lang="en" sz="1200">
                          <a:latin typeface="Inter"/>
                          <a:ea typeface="Inter"/>
                          <a:cs typeface="Inter"/>
                          <a:sym typeface="Inter"/>
                        </a:rPr>
                        <a:t>2. That no man speake impiously or maliciously, against the holy and blessed Trinitie... or against the knowne Articles of the Christian faith, upon paine of death.</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15. No man… shall barter, trucke, or trade with the Indians, except he be thereunto appointed by lawful authority upon paine of death.</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16. No man shall rifle or dispoile, by force or violence, take away any thing from any Indian coming to trade, or otherwise, upon paine of death.</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22. There shall no man or woman… dare to wash any uncleane Linnen… or throw out the water or sudes of fowle cloathes, in the open streete… nor… make cleane, any kettle, pot, or pan… within twenty foote of the olde well… since by these… slothfull… immodesties, the whole Fort may bee choaked, and poisoned with ill aires… </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23. No man shall imbezell, lose, or willingly breake, or fraudulently make away, either Spade, Shovell, Hatchet… or other toole or instrument upon paine of whipping.</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28. No souldier or tradesman, but shall be readie, both in the morning, and in the afternoone, upon the beating of the Drum, to goe out unto his worke, nor shall hee return home, or from his worke, before the Drum beate againe… upon perill for the first fault to lie upon the Guard head and heeles together all night, for the second time so faulting to be whipt, and for the third time… condemned to the Gallies for a yeare.</a:t>
                      </a:r>
                      <a:endParaRPr sz="1200">
                        <a:latin typeface="Inter"/>
                        <a:ea typeface="Inter"/>
                        <a:cs typeface="Inter"/>
                        <a:sym typeface="Inter"/>
                      </a:endParaRPr>
                    </a:p>
                    <a:p>
                      <a:pPr indent="0" lvl="0" marL="0" rtl="0" algn="l">
                        <a:lnSpc>
                          <a:spcPct val="115000"/>
                        </a:lnSpc>
                        <a:spcBef>
                          <a:spcPts val="1000"/>
                        </a:spcBef>
                        <a:spcAft>
                          <a:spcPts val="0"/>
                        </a:spcAft>
                        <a:buClr>
                          <a:schemeClr val="dk1"/>
                        </a:buClr>
                        <a:buSzPts val="1100"/>
                        <a:buFont typeface="Arial"/>
                        <a:buNone/>
                      </a:pPr>
                      <a:r>
                        <a:rPr lang="en" sz="1200">
                          <a:latin typeface="Inter"/>
                          <a:ea typeface="Inter"/>
                          <a:cs typeface="Inter"/>
                          <a:sym typeface="Inter"/>
                        </a:rPr>
                        <a:t>29. No man or woman, (upon paine of death) shall runne away from the Colonie, to Powhathan, or any savage…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31. What man or woman soever, shall rob any garden, publike or private… or robbe any vineyard, or gather up the grapes, or steale any eares of the corne growing, whether in the ground belonging to the same fort or towne where he dwelleth, or in any other, shall be punished with death.</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1" name="Google Shape;101;p25"/>
          <p:cNvSpPr txBox="1"/>
          <p:nvPr/>
        </p:nvSpPr>
        <p:spPr>
          <a:xfrm>
            <a:off x="441275" y="9115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  Date: ________ Class: ___________________</a:t>
            </a:r>
            <a:endParaRPr b="1" sz="1200">
              <a:solidFill>
                <a:schemeClr val="dk1"/>
              </a:solidFill>
              <a:latin typeface="Inter"/>
              <a:ea typeface="Inter"/>
              <a:cs typeface="Inter"/>
              <a:sym typeface="Inter"/>
            </a:endParaRPr>
          </a:p>
        </p:txBody>
      </p:sp>
      <p:sp>
        <p:nvSpPr>
          <p:cNvPr id="102" name="Google Shape;102;p2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Life in Jamestown</a:t>
            </a:r>
            <a:endParaRPr sz="2400">
              <a:solidFill>
                <a:schemeClr val="dk1"/>
              </a:solidFill>
              <a:latin typeface="Plus Jakarta Sans"/>
              <a:ea typeface="Plus Jakarta Sans"/>
              <a:cs typeface="Plus Jakarta Sans"/>
              <a:sym typeface="Plus Jakarta Sans"/>
            </a:endParaRPr>
          </a:p>
        </p:txBody>
      </p:sp>
      <p:pic>
        <p:nvPicPr>
          <p:cNvPr id="103" name="Google Shape;103;p25"/>
          <p:cNvPicPr preferRelativeResize="0"/>
          <p:nvPr/>
        </p:nvPicPr>
        <p:blipFill>
          <a:blip r:embed="rId3">
            <a:alphaModFix/>
          </a:blip>
          <a:stretch>
            <a:fillRect/>
          </a:stretch>
        </p:blipFill>
        <p:spPr>
          <a:xfrm>
            <a:off x="203550" y="220497"/>
            <a:ext cx="994388" cy="4123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2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graphicFrame>
        <p:nvGraphicFramePr>
          <p:cNvPr id="109" name="Google Shape;109;p26"/>
          <p:cNvGraphicFramePr/>
          <p:nvPr/>
        </p:nvGraphicFramePr>
        <p:xfrm>
          <a:off x="688038" y="1156038"/>
          <a:ext cx="3000000" cy="3000000"/>
        </p:xfrm>
        <a:graphic>
          <a:graphicData uri="http://schemas.openxmlformats.org/drawingml/2006/table">
            <a:tbl>
              <a:tblPr>
                <a:noFill/>
                <a:tableStyleId>{80237804-3CC5-429F-8638-BB11478DDDEA}</a:tableStyleId>
              </a:tblPr>
              <a:tblGrid>
                <a:gridCol w="5939125"/>
              </a:tblGrid>
              <a:tr h="76800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Edward Winslow, A Letter sent from New England to a friend in these parts,” in </a:t>
                      </a:r>
                      <a:r>
                        <a:rPr i="1" lang="en" sz="1200">
                          <a:latin typeface="Halant"/>
                          <a:ea typeface="Halant"/>
                          <a:cs typeface="Halant"/>
                          <a:sym typeface="Halant"/>
                        </a:rPr>
                        <a:t>Mourt's Relation: A Journal of the Pilgrims at Plymouth</a:t>
                      </a:r>
                      <a:r>
                        <a:rPr lang="en" sz="1200">
                          <a:latin typeface="Halant"/>
                          <a:ea typeface="Halant"/>
                          <a:cs typeface="Halant"/>
                          <a:sym typeface="Halant"/>
                        </a:rPr>
                        <a:t>, Part VI, 1622.</a:t>
                      </a:r>
                      <a:endParaRPr sz="12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Note: </a:t>
                      </a:r>
                      <a:r>
                        <a:rPr i="1" lang="en" sz="1000">
                          <a:latin typeface="Inter"/>
                          <a:ea typeface="Inter"/>
                          <a:cs typeface="Inter"/>
                          <a:sym typeface="Inter"/>
                        </a:rPr>
                        <a:t>Mourt’s Relation</a:t>
                      </a:r>
                      <a:r>
                        <a:rPr lang="en" sz="1000">
                          <a:latin typeface="Inter"/>
                          <a:ea typeface="Inter"/>
                          <a:cs typeface="Inter"/>
                          <a:sym typeface="Inter"/>
                        </a:rPr>
                        <a:t> contains the Pilgrims' journals for the first year at Plymouth. </a:t>
                      </a:r>
                      <a:endParaRPr sz="1000">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098400">
                <a:tc>
                  <a:txBody>
                    <a:bodyPr/>
                    <a:lstStyle/>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You shall understand, that in this little time, that a few of us have been here, we have built seven dwelling houses, and four for the use of the Plantation, and have made preparation for diverse others. We set the last Spring some twenty Acres of Indian corn, and sowed some six Acres of Barley and Peas, and according to the manner of the Indians, we manured our ground with Herrings or rather Shads, which we have in great abundance, and take with great cause at our doors.</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Our Corn did prove well and God be praised, we had a good inheritance of Indian Corn, and our Barely indifferently good, but our Peas not worth the gathering, for we feared they were too late sown… [W]hich time among us after Recreations, we exercised our Arms, many of the Indians coming among us, and among the rest their great King Massasoit [of the Wampanoag], with some ninety men, whom for three days as we entertained and feasted and they went out and killed five deer, which they brought to the Plantation, and bestowed our Governor, and upon the Captain, and others. And although it is not always so plentiful, as it was this time with us, yet by the goodness of God, we are so far from want... We have found the Indians very faithful in their Covenant of Peace with us; very loving and ready to pleasure us: we often go to them, and they come to us… and we for our parts walk as peaceably and safely in the woods, as in the highways of England, we entertain them familiarly in our homes and they as friendly bestowing their Venison on us. They are a people without any Religion, or knowledge of any God, yet trusty, quick of appreciation, quick witted, just…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I forebear further to write for the present, hoping to see you by the next return,</a:t>
                      </a:r>
                      <a:r>
                        <a:rPr lang="en" sz="1200">
                          <a:latin typeface="Inter"/>
                          <a:ea typeface="Inter"/>
                          <a:cs typeface="Inter"/>
                          <a:sym typeface="Inter"/>
                        </a:rPr>
                        <a:t> so I take my lean</a:t>
                      </a:r>
                      <a:r>
                        <a:rPr lang="en" sz="1200">
                          <a:latin typeface="Inter"/>
                          <a:ea typeface="Inter"/>
                          <a:cs typeface="Inter"/>
                          <a:sym typeface="Inter"/>
                        </a:rPr>
                        <a:t>, commending you to the Lord for a safe conduct unto us. Resting in Him.</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Plimoth in [New] England this 11 of December, 1621</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latin typeface="Inter"/>
                          <a:ea typeface="Inter"/>
                          <a:cs typeface="Inter"/>
                          <a:sym typeface="Inter"/>
                        </a:rPr>
                        <a:t>Your loving friend, E.W</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0" name="Google Shape;110;p26"/>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Life in Plymouth</a:t>
            </a:r>
            <a:endParaRPr sz="24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03550" y="220497"/>
            <a:ext cx="994388" cy="4123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Contextualization</a:t>
            </a:r>
            <a:endParaRPr sz="2400">
              <a:solidFill>
                <a:schemeClr val="dk1"/>
              </a:solidFill>
              <a:latin typeface="Plus Jakarta Sans"/>
              <a:ea typeface="Plus Jakarta Sans"/>
              <a:cs typeface="Plus Jakarta Sans"/>
              <a:sym typeface="Plus Jakarta Sans"/>
            </a:endParaRPr>
          </a:p>
        </p:txBody>
      </p:sp>
      <p:sp>
        <p:nvSpPr>
          <p:cNvPr id="117" name="Google Shape;117;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8" name="Google Shape;118;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9" name="Google Shape;119;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0" name="Google Shape;120;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1" name="Google Shape;121;p27"/>
          <p:cNvSpPr txBox="1"/>
          <p:nvPr/>
        </p:nvSpPr>
        <p:spPr>
          <a:xfrm>
            <a:off x="2920374" y="3706815"/>
            <a:ext cx="1474500" cy="1375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 Event: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600">
                <a:latin typeface="Plus Jakarta Sans"/>
                <a:ea typeface="Plus Jakarta Sans"/>
                <a:cs typeface="Plus Jakarta Sans"/>
                <a:sym typeface="Plus Jakarta Sans"/>
              </a:rPr>
              <a:t>Life in Jamestown, 1607-1612</a:t>
            </a:r>
            <a:endParaRPr b="1" sz="1600">
              <a:latin typeface="Plus Jakarta Sans"/>
              <a:ea typeface="Plus Jakarta Sans"/>
              <a:cs typeface="Plus Jakarta Sans"/>
              <a:sym typeface="Plus Jakarta Sans"/>
            </a:endParaRPr>
          </a:p>
        </p:txBody>
      </p:sp>
      <p:sp>
        <p:nvSpPr>
          <p:cNvPr id="122" name="Google Shape;122;p27"/>
          <p:cNvSpPr txBox="1"/>
          <p:nvPr/>
        </p:nvSpPr>
        <p:spPr>
          <a:xfrm>
            <a:off x="441459" y="137226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700">
                <a:latin typeface="Inter"/>
                <a:ea typeface="Inter"/>
                <a:cs typeface="Inter"/>
                <a:sym typeface="Inter"/>
              </a:rPr>
              <a:t>___________ Context</a:t>
            </a:r>
            <a:endParaRPr sz="1700">
              <a:latin typeface="Inter"/>
              <a:ea typeface="Inter"/>
              <a:cs typeface="Inter"/>
              <a:sym typeface="Inter"/>
            </a:endParaRPr>
          </a:p>
        </p:txBody>
      </p:sp>
      <p:sp>
        <p:nvSpPr>
          <p:cNvPr id="123" name="Google Shape;123;p27"/>
          <p:cNvSpPr txBox="1"/>
          <p:nvPr/>
        </p:nvSpPr>
        <p:spPr>
          <a:xfrm>
            <a:off x="4339341" y="1372278"/>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24" name="Google Shape;124;p27"/>
          <p:cNvSpPr txBox="1"/>
          <p:nvPr/>
        </p:nvSpPr>
        <p:spPr>
          <a:xfrm>
            <a:off x="703838" y="548837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25" name="Google Shape;125;p27"/>
          <p:cNvSpPr txBox="1"/>
          <p:nvPr/>
        </p:nvSpPr>
        <p:spPr>
          <a:xfrm>
            <a:off x="4046259" y="5488374"/>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26" name="Google Shape;126;p27"/>
          <p:cNvSpPr txBox="1"/>
          <p:nvPr/>
        </p:nvSpPr>
        <p:spPr>
          <a:xfrm>
            <a:off x="843035" y="3541006"/>
            <a:ext cx="1731600" cy="15414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i="1" lang="en" sz="1200">
                <a:latin typeface="Inter"/>
                <a:ea typeface="Inter"/>
                <a:cs typeface="Inter"/>
                <a:sym typeface="Inter"/>
              </a:rPr>
              <a:t>Type of Context:</a:t>
            </a:r>
            <a:endParaRPr b="1" i="1" sz="1200">
              <a:latin typeface="Inter"/>
              <a:ea typeface="Inter"/>
              <a:cs typeface="Inter"/>
              <a:sym typeface="Inter"/>
            </a:endParaRPr>
          </a:p>
          <a:p>
            <a:pPr indent="-209550" lvl="0" marL="279400" rtl="0" algn="l">
              <a:spcBef>
                <a:spcPts val="1000"/>
              </a:spcBef>
              <a:spcAft>
                <a:spcPts val="0"/>
              </a:spcAft>
              <a:buSzPts val="1100"/>
              <a:buFont typeface="Inter"/>
              <a:buChar char="●"/>
            </a:pPr>
            <a:r>
              <a:rPr lang="en" sz="1100">
                <a:latin typeface="Inter"/>
                <a:ea typeface="Inter"/>
                <a:cs typeface="Inter"/>
                <a:sym typeface="Inter"/>
              </a:rPr>
              <a:t>Social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Political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Ideological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Geographic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Economic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Cultural</a:t>
            </a:r>
            <a:endParaRPr sz="1100">
              <a:latin typeface="Inter"/>
              <a:ea typeface="Inter"/>
              <a:cs typeface="Inter"/>
              <a:sym typeface="Inter"/>
            </a:endParaRPr>
          </a:p>
        </p:txBody>
      </p:sp>
      <p:cxnSp>
        <p:nvCxnSpPr>
          <p:cNvPr id="127" name="Google Shape;127;p27"/>
          <p:cNvCxnSpPr>
            <a:stCxn id="121" idx="0"/>
            <a:endCxn id="122" idx="2"/>
          </p:cNvCxnSpPr>
          <p:nvPr/>
        </p:nvCxnSpPr>
        <p:spPr>
          <a:xfrm rot="10800000">
            <a:off x="1708524" y="3296415"/>
            <a:ext cx="1949100" cy="410400"/>
          </a:xfrm>
          <a:prstGeom prst="straightConnector1">
            <a:avLst/>
          </a:prstGeom>
          <a:noFill/>
          <a:ln cap="flat" cmpd="sng" w="9525">
            <a:solidFill>
              <a:schemeClr val="dk2"/>
            </a:solidFill>
            <a:prstDash val="solid"/>
            <a:round/>
            <a:headEnd len="med" w="med" type="none"/>
            <a:tailEnd len="med" w="med" type="triangle"/>
          </a:ln>
        </p:spPr>
      </p:cxnSp>
      <p:cxnSp>
        <p:nvCxnSpPr>
          <p:cNvPr id="128" name="Google Shape;128;p27"/>
          <p:cNvCxnSpPr>
            <a:stCxn id="121" idx="0"/>
            <a:endCxn id="123" idx="2"/>
          </p:cNvCxnSpPr>
          <p:nvPr/>
        </p:nvCxnSpPr>
        <p:spPr>
          <a:xfrm flipH="1" rot="10800000">
            <a:off x="3657624" y="3296415"/>
            <a:ext cx="1948800" cy="410400"/>
          </a:xfrm>
          <a:prstGeom prst="straightConnector1">
            <a:avLst/>
          </a:prstGeom>
          <a:noFill/>
          <a:ln cap="flat" cmpd="sng" w="9525">
            <a:solidFill>
              <a:schemeClr val="dk2"/>
            </a:solidFill>
            <a:prstDash val="solid"/>
            <a:round/>
            <a:headEnd len="med" w="med" type="none"/>
            <a:tailEnd len="med" w="med" type="triangle"/>
          </a:ln>
        </p:spPr>
      </p:cxnSp>
      <p:cxnSp>
        <p:nvCxnSpPr>
          <p:cNvPr id="129" name="Google Shape;129;p27"/>
          <p:cNvCxnSpPr>
            <a:stCxn id="121" idx="2"/>
            <a:endCxn id="124" idx="0"/>
          </p:cNvCxnSpPr>
          <p:nvPr/>
        </p:nvCxnSpPr>
        <p:spPr>
          <a:xfrm flipH="1">
            <a:off x="1971024" y="5082615"/>
            <a:ext cx="1686600" cy="405900"/>
          </a:xfrm>
          <a:prstGeom prst="straightConnector1">
            <a:avLst/>
          </a:prstGeom>
          <a:noFill/>
          <a:ln cap="flat" cmpd="sng" w="9525">
            <a:solidFill>
              <a:schemeClr val="dk2"/>
            </a:solidFill>
            <a:prstDash val="solid"/>
            <a:round/>
            <a:headEnd len="med" w="med" type="none"/>
            <a:tailEnd len="med" w="med" type="triangle"/>
          </a:ln>
        </p:spPr>
      </p:cxnSp>
      <p:cxnSp>
        <p:nvCxnSpPr>
          <p:cNvPr id="130" name="Google Shape;130;p27"/>
          <p:cNvCxnSpPr>
            <a:stCxn id="121" idx="2"/>
            <a:endCxn id="125" idx="0"/>
          </p:cNvCxnSpPr>
          <p:nvPr/>
        </p:nvCxnSpPr>
        <p:spPr>
          <a:xfrm>
            <a:off x="3657624" y="5082615"/>
            <a:ext cx="1655700" cy="405900"/>
          </a:xfrm>
          <a:prstGeom prst="straightConnector1">
            <a:avLst/>
          </a:prstGeom>
          <a:noFill/>
          <a:ln cap="flat" cmpd="sng" w="9525">
            <a:solidFill>
              <a:schemeClr val="dk2"/>
            </a:solidFill>
            <a:prstDash val="solid"/>
            <a:round/>
            <a:headEnd len="med" w="med" type="none"/>
            <a:tailEnd len="med" w="med" type="triangle"/>
          </a:ln>
        </p:spPr>
      </p:cxnSp>
      <p:sp>
        <p:nvSpPr>
          <p:cNvPr id="131" name="Google Shape;131;p27"/>
          <p:cNvSpPr txBox="1"/>
          <p:nvPr/>
        </p:nvSpPr>
        <p:spPr>
          <a:xfrm>
            <a:off x="441459" y="7643236"/>
            <a:ext cx="6428400" cy="1167600"/>
          </a:xfrm>
          <a:prstGeom prst="rect">
            <a:avLst/>
          </a:prstGeom>
          <a:noFill/>
          <a:ln cap="flat" cmpd="sng" w="9525">
            <a:solidFill>
              <a:srgbClr val="666666"/>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lnSpc>
                <a:spcPct val="150000"/>
              </a:lnSpc>
              <a:spcBef>
                <a:spcPts val="0"/>
              </a:spcBef>
              <a:spcAft>
                <a:spcPts val="0"/>
              </a:spcAft>
              <a:buNone/>
            </a:pPr>
            <a:r>
              <a:rPr lang="en" sz="12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200">
              <a:latin typeface="Inter"/>
              <a:ea typeface="Inter"/>
              <a:cs typeface="Inter"/>
              <a:sym typeface="Inter"/>
            </a:endParaRPr>
          </a:p>
        </p:txBody>
      </p:sp>
      <p:pic>
        <p:nvPicPr>
          <p:cNvPr id="132" name="Google Shape;132;p27"/>
          <p:cNvPicPr preferRelativeResize="0"/>
          <p:nvPr/>
        </p:nvPicPr>
        <p:blipFill>
          <a:blip r:embed="rId5">
            <a:alphaModFix/>
          </a:blip>
          <a:stretch>
            <a:fillRect/>
          </a:stretch>
        </p:blipFill>
        <p:spPr>
          <a:xfrm>
            <a:off x="3270365" y="1372286"/>
            <a:ext cx="774471" cy="77447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Contextualization</a:t>
            </a:r>
            <a:endParaRPr sz="2400">
              <a:solidFill>
                <a:schemeClr val="dk1"/>
              </a:solidFill>
              <a:latin typeface="Plus Jakarta Sans"/>
              <a:ea typeface="Plus Jakarta Sans"/>
              <a:cs typeface="Plus Jakarta Sans"/>
              <a:sym typeface="Plus Jakarta Sans"/>
            </a:endParaRPr>
          </a:p>
        </p:txBody>
      </p:sp>
      <p:sp>
        <p:nvSpPr>
          <p:cNvPr id="138" name="Google Shape;138;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9" name="Google Shape;139;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0" name="Google Shape;140;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1" name="Google Shape;141;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2" name="Google Shape;142;p28"/>
          <p:cNvSpPr txBox="1"/>
          <p:nvPr/>
        </p:nvSpPr>
        <p:spPr>
          <a:xfrm>
            <a:off x="2920374" y="3706815"/>
            <a:ext cx="1474500" cy="1375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latin typeface="Inter"/>
                <a:ea typeface="Inter"/>
                <a:cs typeface="Inter"/>
                <a:sym typeface="Inter"/>
              </a:rPr>
              <a:t>Historical Event: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600">
                <a:latin typeface="Plus Jakarta Sans"/>
                <a:ea typeface="Plus Jakarta Sans"/>
                <a:cs typeface="Plus Jakarta Sans"/>
                <a:sym typeface="Plus Jakarta Sans"/>
              </a:rPr>
              <a:t>Life in Plymouth, 1620-1621</a:t>
            </a:r>
            <a:endParaRPr b="1" sz="1600">
              <a:latin typeface="Plus Jakarta Sans"/>
              <a:ea typeface="Plus Jakarta Sans"/>
              <a:cs typeface="Plus Jakarta Sans"/>
              <a:sym typeface="Plus Jakarta Sans"/>
            </a:endParaRPr>
          </a:p>
        </p:txBody>
      </p:sp>
      <p:sp>
        <p:nvSpPr>
          <p:cNvPr id="143" name="Google Shape;143;p28"/>
          <p:cNvSpPr txBox="1"/>
          <p:nvPr/>
        </p:nvSpPr>
        <p:spPr>
          <a:xfrm>
            <a:off x="441459" y="137226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700">
                <a:latin typeface="Inter"/>
                <a:ea typeface="Inter"/>
                <a:cs typeface="Inter"/>
                <a:sym typeface="Inter"/>
              </a:rPr>
              <a:t>___________ Context</a:t>
            </a:r>
            <a:endParaRPr sz="1700">
              <a:latin typeface="Inter"/>
              <a:ea typeface="Inter"/>
              <a:cs typeface="Inter"/>
              <a:sym typeface="Inter"/>
            </a:endParaRPr>
          </a:p>
        </p:txBody>
      </p:sp>
      <p:sp>
        <p:nvSpPr>
          <p:cNvPr id="144" name="Google Shape;144;p28"/>
          <p:cNvSpPr txBox="1"/>
          <p:nvPr/>
        </p:nvSpPr>
        <p:spPr>
          <a:xfrm>
            <a:off x="4339341" y="1372278"/>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45" name="Google Shape;145;p28"/>
          <p:cNvSpPr txBox="1"/>
          <p:nvPr/>
        </p:nvSpPr>
        <p:spPr>
          <a:xfrm>
            <a:off x="703838" y="5488376"/>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46" name="Google Shape;146;p28"/>
          <p:cNvSpPr txBox="1"/>
          <p:nvPr/>
        </p:nvSpPr>
        <p:spPr>
          <a:xfrm>
            <a:off x="4046259" y="5488374"/>
            <a:ext cx="2534400" cy="19242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___________ Context</a:t>
            </a:r>
            <a:endParaRPr sz="1700">
              <a:solidFill>
                <a:schemeClr val="dk1"/>
              </a:solidFill>
              <a:latin typeface="Inter"/>
              <a:ea typeface="Inter"/>
              <a:cs typeface="Inter"/>
              <a:sym typeface="Inter"/>
            </a:endParaRPr>
          </a:p>
        </p:txBody>
      </p:sp>
      <p:sp>
        <p:nvSpPr>
          <p:cNvPr id="147" name="Google Shape;147;p28"/>
          <p:cNvSpPr txBox="1"/>
          <p:nvPr/>
        </p:nvSpPr>
        <p:spPr>
          <a:xfrm>
            <a:off x="843035" y="3541006"/>
            <a:ext cx="1731600" cy="1541400"/>
          </a:xfrm>
          <a:prstGeom prst="rect">
            <a:avLst/>
          </a:prstGeom>
          <a:noFill/>
          <a:ln>
            <a:noFill/>
          </a:ln>
        </p:spPr>
        <p:txBody>
          <a:bodyPr anchorCtr="0" anchor="t" bIns="113100" lIns="113100" spcFirstLastPara="1" rIns="113100" wrap="square" tIns="113100">
            <a:noAutofit/>
          </a:bodyPr>
          <a:lstStyle/>
          <a:p>
            <a:pPr indent="0" lvl="0" marL="0" rtl="0" algn="ctr">
              <a:spcBef>
                <a:spcPts val="0"/>
              </a:spcBef>
              <a:spcAft>
                <a:spcPts val="0"/>
              </a:spcAft>
              <a:buNone/>
            </a:pPr>
            <a:r>
              <a:rPr b="1" i="1" lang="en" sz="1200">
                <a:latin typeface="Inter"/>
                <a:ea typeface="Inter"/>
                <a:cs typeface="Inter"/>
                <a:sym typeface="Inter"/>
              </a:rPr>
              <a:t>Type of Context:</a:t>
            </a:r>
            <a:endParaRPr b="1" i="1" sz="1200">
              <a:latin typeface="Inter"/>
              <a:ea typeface="Inter"/>
              <a:cs typeface="Inter"/>
              <a:sym typeface="Inter"/>
            </a:endParaRPr>
          </a:p>
          <a:p>
            <a:pPr indent="-209550" lvl="0" marL="279400" rtl="0" algn="l">
              <a:spcBef>
                <a:spcPts val="1000"/>
              </a:spcBef>
              <a:spcAft>
                <a:spcPts val="0"/>
              </a:spcAft>
              <a:buSzPts val="1100"/>
              <a:buFont typeface="Inter"/>
              <a:buChar char="●"/>
            </a:pPr>
            <a:r>
              <a:rPr lang="en" sz="1100">
                <a:latin typeface="Inter"/>
                <a:ea typeface="Inter"/>
                <a:cs typeface="Inter"/>
                <a:sym typeface="Inter"/>
              </a:rPr>
              <a:t>Social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Political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Ideological</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Geographic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Economic</a:t>
            </a:r>
            <a:endParaRPr sz="1100">
              <a:latin typeface="Inter"/>
              <a:ea typeface="Inter"/>
              <a:cs typeface="Inter"/>
              <a:sym typeface="Inter"/>
            </a:endParaRPr>
          </a:p>
          <a:p>
            <a:pPr indent="-209550" lvl="0" marL="279400" rtl="0" algn="l">
              <a:spcBef>
                <a:spcPts val="0"/>
              </a:spcBef>
              <a:spcAft>
                <a:spcPts val="0"/>
              </a:spcAft>
              <a:buSzPts val="1100"/>
              <a:buFont typeface="Inter"/>
              <a:buChar char="●"/>
            </a:pPr>
            <a:r>
              <a:rPr lang="en" sz="1100">
                <a:latin typeface="Inter"/>
                <a:ea typeface="Inter"/>
                <a:cs typeface="Inter"/>
                <a:sym typeface="Inter"/>
              </a:rPr>
              <a:t>Cultural</a:t>
            </a:r>
            <a:endParaRPr sz="1100">
              <a:latin typeface="Inter"/>
              <a:ea typeface="Inter"/>
              <a:cs typeface="Inter"/>
              <a:sym typeface="Inter"/>
            </a:endParaRPr>
          </a:p>
        </p:txBody>
      </p:sp>
      <p:cxnSp>
        <p:nvCxnSpPr>
          <p:cNvPr id="148" name="Google Shape;148;p28"/>
          <p:cNvCxnSpPr>
            <a:stCxn id="142" idx="0"/>
            <a:endCxn id="143" idx="2"/>
          </p:cNvCxnSpPr>
          <p:nvPr/>
        </p:nvCxnSpPr>
        <p:spPr>
          <a:xfrm rot="10800000">
            <a:off x="1708524" y="3296415"/>
            <a:ext cx="1949100" cy="410400"/>
          </a:xfrm>
          <a:prstGeom prst="straightConnector1">
            <a:avLst/>
          </a:prstGeom>
          <a:noFill/>
          <a:ln cap="flat" cmpd="sng" w="9525">
            <a:solidFill>
              <a:schemeClr val="dk2"/>
            </a:solidFill>
            <a:prstDash val="solid"/>
            <a:round/>
            <a:headEnd len="med" w="med" type="none"/>
            <a:tailEnd len="med" w="med" type="triangle"/>
          </a:ln>
        </p:spPr>
      </p:cxnSp>
      <p:cxnSp>
        <p:nvCxnSpPr>
          <p:cNvPr id="149" name="Google Shape;149;p28"/>
          <p:cNvCxnSpPr>
            <a:stCxn id="142" idx="0"/>
            <a:endCxn id="144" idx="2"/>
          </p:cNvCxnSpPr>
          <p:nvPr/>
        </p:nvCxnSpPr>
        <p:spPr>
          <a:xfrm flipH="1" rot="10800000">
            <a:off x="3657624" y="3296415"/>
            <a:ext cx="1948800" cy="410400"/>
          </a:xfrm>
          <a:prstGeom prst="straightConnector1">
            <a:avLst/>
          </a:prstGeom>
          <a:noFill/>
          <a:ln cap="flat" cmpd="sng" w="9525">
            <a:solidFill>
              <a:schemeClr val="dk2"/>
            </a:solidFill>
            <a:prstDash val="solid"/>
            <a:round/>
            <a:headEnd len="med" w="med" type="none"/>
            <a:tailEnd len="med" w="med" type="triangle"/>
          </a:ln>
        </p:spPr>
      </p:cxnSp>
      <p:cxnSp>
        <p:nvCxnSpPr>
          <p:cNvPr id="150" name="Google Shape;150;p28"/>
          <p:cNvCxnSpPr>
            <a:stCxn id="142" idx="2"/>
            <a:endCxn id="145" idx="0"/>
          </p:cNvCxnSpPr>
          <p:nvPr/>
        </p:nvCxnSpPr>
        <p:spPr>
          <a:xfrm flipH="1">
            <a:off x="1971024" y="5082615"/>
            <a:ext cx="1686600" cy="405900"/>
          </a:xfrm>
          <a:prstGeom prst="straightConnector1">
            <a:avLst/>
          </a:prstGeom>
          <a:noFill/>
          <a:ln cap="flat" cmpd="sng" w="9525">
            <a:solidFill>
              <a:schemeClr val="dk2"/>
            </a:solidFill>
            <a:prstDash val="solid"/>
            <a:round/>
            <a:headEnd len="med" w="med" type="none"/>
            <a:tailEnd len="med" w="med" type="triangle"/>
          </a:ln>
        </p:spPr>
      </p:cxnSp>
      <p:cxnSp>
        <p:nvCxnSpPr>
          <p:cNvPr id="151" name="Google Shape;151;p28"/>
          <p:cNvCxnSpPr>
            <a:stCxn id="142" idx="2"/>
            <a:endCxn id="146" idx="0"/>
          </p:cNvCxnSpPr>
          <p:nvPr/>
        </p:nvCxnSpPr>
        <p:spPr>
          <a:xfrm>
            <a:off x="3657624" y="5082615"/>
            <a:ext cx="1655700" cy="405900"/>
          </a:xfrm>
          <a:prstGeom prst="straightConnector1">
            <a:avLst/>
          </a:prstGeom>
          <a:noFill/>
          <a:ln cap="flat" cmpd="sng" w="9525">
            <a:solidFill>
              <a:schemeClr val="dk2"/>
            </a:solidFill>
            <a:prstDash val="solid"/>
            <a:round/>
            <a:headEnd len="med" w="med" type="none"/>
            <a:tailEnd len="med" w="med" type="triangle"/>
          </a:ln>
        </p:spPr>
      </p:cxnSp>
      <p:sp>
        <p:nvSpPr>
          <p:cNvPr id="152" name="Google Shape;152;p28"/>
          <p:cNvSpPr txBox="1"/>
          <p:nvPr/>
        </p:nvSpPr>
        <p:spPr>
          <a:xfrm>
            <a:off x="441459" y="7643236"/>
            <a:ext cx="6428400" cy="1167600"/>
          </a:xfrm>
          <a:prstGeom prst="rect">
            <a:avLst/>
          </a:prstGeom>
          <a:noFill/>
          <a:ln cap="flat" cmpd="sng" w="9525">
            <a:solidFill>
              <a:srgbClr val="666666"/>
            </a:solidFill>
            <a:prstDash val="solid"/>
            <a:round/>
            <a:headEnd len="sm" w="sm" type="none"/>
            <a:tailEnd len="sm" w="sm" type="none"/>
          </a:ln>
        </p:spPr>
        <p:txBody>
          <a:bodyPr anchorCtr="0" anchor="t" bIns="113100" lIns="113100" spcFirstLastPara="1" rIns="113100" wrap="square" tIns="113100">
            <a:noAutofit/>
          </a:bodyPr>
          <a:lstStyle/>
          <a:p>
            <a:pPr indent="0" lvl="0" marL="0" rtl="0" algn="l">
              <a:lnSpc>
                <a:spcPct val="150000"/>
              </a:lnSpc>
              <a:spcBef>
                <a:spcPts val="0"/>
              </a:spcBef>
              <a:spcAft>
                <a:spcPts val="0"/>
              </a:spcAft>
              <a:buNone/>
            </a:pPr>
            <a:r>
              <a:rPr lang="en" sz="12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200">
              <a:latin typeface="Inter"/>
              <a:ea typeface="Inter"/>
              <a:cs typeface="Inter"/>
              <a:sym typeface="Inter"/>
            </a:endParaRPr>
          </a:p>
        </p:txBody>
      </p:sp>
      <p:pic>
        <p:nvPicPr>
          <p:cNvPr id="153" name="Google Shape;153;p28"/>
          <p:cNvPicPr preferRelativeResize="0"/>
          <p:nvPr/>
        </p:nvPicPr>
        <p:blipFill>
          <a:blip r:embed="rId5">
            <a:alphaModFix/>
          </a:blip>
          <a:stretch>
            <a:fillRect/>
          </a:stretch>
        </p:blipFill>
        <p:spPr>
          <a:xfrm>
            <a:off x="3270365" y="1372286"/>
            <a:ext cx="774471" cy="77447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Evaluating Evidence</a:t>
            </a:r>
            <a:endParaRPr sz="2200">
              <a:solidFill>
                <a:schemeClr val="dk1"/>
              </a:solidFill>
              <a:latin typeface="Plus Jakarta Sans"/>
              <a:ea typeface="Plus Jakarta Sans"/>
              <a:cs typeface="Plus Jakarta Sans"/>
              <a:sym typeface="Plus Jakarta Sans"/>
            </a:endParaRPr>
          </a:p>
        </p:txBody>
      </p:sp>
      <p:sp>
        <p:nvSpPr>
          <p:cNvPr id="159" name="Google Shape;159;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0" name="Google Shape;160;p2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1" name="Google Shape;161;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2" name="Google Shape;162;p2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63" name="Google Shape;163;p29"/>
          <p:cNvSpPr txBox="1"/>
          <p:nvPr/>
        </p:nvSpPr>
        <p:spPr>
          <a:xfrm>
            <a:off x="1504450" y="1292201"/>
            <a:ext cx="5369100" cy="7995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solidFill>
                  <a:schemeClr val="dk1"/>
                </a:solidFill>
                <a:latin typeface="Plus Jakarta Sans"/>
                <a:ea typeface="Plus Jakarta Sans"/>
                <a:cs typeface="Plus Jakarta Sans"/>
                <a:sym typeface="Plus Jakarta Sans"/>
              </a:rPr>
              <a:t>Directions</a:t>
            </a:r>
            <a:r>
              <a:rPr lang="en" sz="1100">
                <a:solidFill>
                  <a:schemeClr val="dk1"/>
                </a:solidFill>
                <a:latin typeface="Plus Jakarta Sans"/>
                <a:ea typeface="Plus Jakarta Sans"/>
                <a:cs typeface="Plus Jakarta Sans"/>
                <a:sym typeface="Plus Jakarta Sans"/>
              </a:rPr>
              <a:t>: </a:t>
            </a:r>
            <a:r>
              <a:rPr lang="en" sz="1000">
                <a:solidFill>
                  <a:schemeClr val="dk1"/>
                </a:solidFill>
                <a:latin typeface="Plus Jakarta Sans"/>
                <a:ea typeface="Plus Jakarta Sans"/>
                <a:cs typeface="Plus Jakarta Sans"/>
                <a:sym typeface="Plus Jakarta Sans"/>
              </a:rPr>
              <a:t> Historians make claims </a:t>
            </a:r>
            <a:r>
              <a:rPr lang="en" sz="1000">
                <a:solidFill>
                  <a:schemeClr val="dk1"/>
                </a:solidFill>
                <a:latin typeface="Plus Jakarta Sans"/>
                <a:ea typeface="Plus Jakarta Sans"/>
                <a:cs typeface="Plus Jakarta Sans"/>
                <a:sym typeface="Plus Jakarta Sans"/>
              </a:rPr>
              <a:t>about</a:t>
            </a:r>
            <a:r>
              <a:rPr lang="en" sz="1000">
                <a:solidFill>
                  <a:schemeClr val="dk1"/>
                </a:solidFill>
                <a:latin typeface="Plus Jakarta Sans"/>
                <a:ea typeface="Plus Jakarta Sans"/>
                <a:cs typeface="Plus Jakarta Sans"/>
                <a:sym typeface="Plus Jakarta Sans"/>
              </a:rPr>
              <a:t> the past. Often times, the evidence is not as clear as they’d like it, though, and they must make a “qualified claim” (acknowledging that the evidence is inconclusive). </a:t>
            </a:r>
            <a:r>
              <a:rPr b="1" lang="en" sz="1000">
                <a:solidFill>
                  <a:schemeClr val="dk1"/>
                </a:solidFill>
                <a:latin typeface="Plus Jakarta Sans"/>
                <a:ea typeface="Plus Jakarta Sans"/>
                <a:cs typeface="Plus Jakarta Sans"/>
                <a:sym typeface="Plus Jakarta Sans"/>
              </a:rPr>
              <a:t>For this exercise, make a qualified claim about what you believe to be the biggest difference between life in Jamestown and life in Plymouth, based on the two primary sources you analyzed.</a:t>
            </a:r>
            <a:endParaRPr b="1" sz="1100">
              <a:solidFill>
                <a:schemeClr val="dk1"/>
              </a:solidFill>
              <a:latin typeface="Plus Jakarta Sans"/>
              <a:ea typeface="Plus Jakarta Sans"/>
              <a:cs typeface="Plus Jakarta Sans"/>
              <a:sym typeface="Plus Jakarta Sans"/>
            </a:endParaRPr>
          </a:p>
        </p:txBody>
      </p:sp>
      <p:sp>
        <p:nvSpPr>
          <p:cNvPr id="164" name="Google Shape;164;p29"/>
          <p:cNvSpPr txBox="1"/>
          <p:nvPr/>
        </p:nvSpPr>
        <p:spPr>
          <a:xfrm>
            <a:off x="441359" y="23403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600">
              <a:solidFill>
                <a:schemeClr val="dk1"/>
              </a:solidFill>
              <a:latin typeface="Inter"/>
              <a:ea typeface="Inter"/>
              <a:cs typeface="Inter"/>
              <a:sym typeface="Inter"/>
            </a:endParaRPr>
          </a:p>
          <a:p>
            <a:pPr indent="0" lvl="0" marL="0" rtl="0" algn="ctr">
              <a:spcBef>
                <a:spcPts val="0"/>
              </a:spcBef>
              <a:spcAft>
                <a:spcPts val="0"/>
              </a:spcAft>
              <a:buNone/>
            </a:pPr>
            <a:r>
              <a:rPr b="1" lang="en" sz="1200">
                <a:latin typeface="Plus Jakarta Sans"/>
                <a:ea typeface="Plus Jakarta Sans"/>
                <a:cs typeface="Plus Jakarta Sans"/>
                <a:sym typeface="Plus Jakarta Sans"/>
              </a:rPr>
              <a:t>Life in the first two permanent English Colonies</a:t>
            </a:r>
            <a:endParaRPr b="1" sz="1200">
              <a:latin typeface="Plus Jakarta Sans"/>
              <a:ea typeface="Plus Jakarta Sans"/>
              <a:cs typeface="Plus Jakarta Sans"/>
              <a:sym typeface="Plus Jakarta Sans"/>
            </a:endParaRPr>
          </a:p>
        </p:txBody>
      </p:sp>
      <p:sp>
        <p:nvSpPr>
          <p:cNvPr id="165" name="Google Shape;165;p29"/>
          <p:cNvSpPr txBox="1"/>
          <p:nvPr/>
        </p:nvSpPr>
        <p:spPr>
          <a:xfrm>
            <a:off x="2735947" y="23403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Qualified </a:t>
            </a: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66" name="Google Shape;166;p29"/>
          <p:cNvPicPr preferRelativeResize="0"/>
          <p:nvPr/>
        </p:nvPicPr>
        <p:blipFill>
          <a:blip r:embed="rId5">
            <a:alphaModFix/>
          </a:blip>
          <a:stretch>
            <a:fillRect/>
          </a:stretch>
        </p:blipFill>
        <p:spPr>
          <a:xfrm>
            <a:off x="441359" y="1196395"/>
            <a:ext cx="895341" cy="895341"/>
          </a:xfrm>
          <a:prstGeom prst="rect">
            <a:avLst/>
          </a:prstGeom>
          <a:noFill/>
          <a:ln>
            <a:noFill/>
          </a:ln>
        </p:spPr>
      </p:pic>
      <p:graphicFrame>
        <p:nvGraphicFramePr>
          <p:cNvPr id="167" name="Google Shape;167;p29"/>
          <p:cNvGraphicFramePr/>
          <p:nvPr/>
        </p:nvGraphicFramePr>
        <p:xfrm>
          <a:off x="441547" y="4011791"/>
          <a:ext cx="3000000" cy="3000000"/>
        </p:xfrm>
        <a:graphic>
          <a:graphicData uri="http://schemas.openxmlformats.org/drawingml/2006/table">
            <a:tbl>
              <a:tblPr>
                <a:noFill/>
                <a:tableStyleId>{80237804-3CC5-429F-8638-BB11478DDDEA}</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68" name="Google Shape;168;p29"/>
          <p:cNvSpPr/>
          <p:nvPr/>
        </p:nvSpPr>
        <p:spPr>
          <a:xfrm rot="-5400000">
            <a:off x="3803844" y="14097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69" name="Google Shape;169;p29"/>
          <p:cNvSpPr txBox="1"/>
          <p:nvPr/>
        </p:nvSpPr>
        <p:spPr>
          <a:xfrm>
            <a:off x="441450" y="6758976"/>
            <a:ext cx="6432300" cy="18654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Outside Knowledge that can Support the Claim (Not included in the text)</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